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media/image54.jpg" ContentType="image/jpeg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42"/>
  </p:notesMasterIdLst>
  <p:handoutMasterIdLst>
    <p:handoutMasterId r:id="rId43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40" r:id="rId14"/>
    <p:sldId id="308" r:id="rId15"/>
    <p:sldId id="309" r:id="rId16"/>
    <p:sldId id="307" r:id="rId17"/>
    <p:sldId id="311" r:id="rId18"/>
    <p:sldId id="313" r:id="rId19"/>
    <p:sldId id="341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3" r:id="rId28"/>
    <p:sldId id="322" r:id="rId29"/>
    <p:sldId id="324" r:id="rId30"/>
    <p:sldId id="327" r:id="rId31"/>
    <p:sldId id="328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9" r:id="rId40"/>
    <p:sldId id="338" r:id="rId41"/>
  </p:sldIdLst>
  <p:sldSz cx="12192000" cy="6858000"/>
  <p:notesSz cx="6858000" cy="9144000"/>
  <p:embeddedFontLs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Nunito" pitchFamily="2" charset="0"/>
      <p:regular r:id="rId52"/>
      <p:bold r:id="rId53"/>
      <p:italic r:id="rId54"/>
      <p:boldItalic r:id="rId55"/>
    </p:embeddedFont>
    <p:embeddedFont>
      <p:font typeface="Nunito Light" pitchFamily="2" charset="0"/>
      <p:regular r:id="rId56"/>
      <p:italic r:id="rId57"/>
    </p:embeddedFont>
    <p:embeddedFont>
      <p:font typeface="Verdana" panose="020B0604030504040204" pitchFamily="34" charset="0"/>
      <p:regular r:id="rId58"/>
      <p:bold r:id="rId59"/>
      <p:italic r:id="rId60"/>
      <p:boldItalic r:id="rId61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3C"/>
    <a:srgbClr val="F04C25"/>
    <a:srgbClr val="009CAB"/>
    <a:srgbClr val="3C3C3C"/>
    <a:srgbClr val="DDEFF3"/>
    <a:srgbClr val="DDDDDD"/>
    <a:srgbClr val="F8F8F8"/>
    <a:srgbClr val="969696"/>
    <a:srgbClr val="B2B2B2"/>
    <a:srgbClr val="F7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4" autoAdjust="0"/>
    <p:restoredTop sz="95238" autoAdjust="0"/>
  </p:normalViewPr>
  <p:slideViewPr>
    <p:cSldViewPr snapToGrid="0">
      <p:cViewPr varScale="1">
        <p:scale>
          <a:sx n="77" d="100"/>
          <a:sy n="77" d="100"/>
        </p:scale>
        <p:origin x="826" y="53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Master" Target="slideMasters/slideMaster1.xml"/><Relationship Id="rId61" Type="http://schemas.openxmlformats.org/officeDocument/2006/relationships/font" Target="fonts/font18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6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19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40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2347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7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58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7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6.svg"/><Relationship Id="rId7" Type="http://schemas.openxmlformats.org/officeDocument/2006/relationships/image" Target="../media/image78.sv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77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Relationship Id="rId9" Type="http://schemas.openxmlformats.org/officeDocument/2006/relationships/image" Target="../media/image7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7.sv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svg"/><Relationship Id="rId7" Type="http://schemas.openxmlformats.org/officeDocument/2006/relationships/image" Target="../media/image112.sv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Relationship Id="rId9" Type="http://schemas.openxmlformats.org/officeDocument/2006/relationships/image" Target="../media/image7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84856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12379876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881708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830252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41419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32383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798753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618689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6236111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271832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283852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5201321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3327027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6553302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147331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075144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9807482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9796480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3963019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8275923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916355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03764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2946129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309955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80964303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4401056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4891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18895980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527393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449675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192203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1049181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70819852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7739720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532306375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533964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064993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75645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60570546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9336034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493137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360960130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234920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827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14754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26/09/2024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416540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302164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26/09/2024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2826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4434141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3532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23541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648936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58610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17572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160742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7236661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619296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466545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678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10330013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912053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12059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1937152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29087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642588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011603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915644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35429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06481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969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94433599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3269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88740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42529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015559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0908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6549631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531488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2149044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26/09/2024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2784171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9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589451579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4360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5404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5351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8569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881205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932150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50033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557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890080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2899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1214308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698566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3318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0438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4107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01358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0319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026571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783654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9148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0594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3698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  <p:sldLayoutId id="2147483772" r:id="rId57"/>
    <p:sldLayoutId id="2147483773" r:id="rId58"/>
    <p:sldLayoutId id="2147483774" r:id="rId59"/>
    <p:sldLayoutId id="2147483775" r:id="rId60"/>
    <p:sldLayoutId id="2147483776" r:id="rId61"/>
    <p:sldLayoutId id="2147483777" r:id="rId62"/>
    <p:sldLayoutId id="2147483778" r:id="rId63"/>
    <p:sldLayoutId id="2147483779" r:id="rId64"/>
    <p:sldLayoutId id="2147483780" r:id="rId65"/>
    <p:sldLayoutId id="2147483781" r:id="rId66"/>
    <p:sldLayoutId id="2147483782" r:id="rId67"/>
    <p:sldLayoutId id="2147483783" r:id="rId68"/>
    <p:sldLayoutId id="2147483784" r:id="rId69"/>
    <p:sldLayoutId id="2147483785" r:id="rId70"/>
    <p:sldLayoutId id="2147483786" r:id="rId71"/>
    <p:sldLayoutId id="2147483787" r:id="rId72"/>
    <p:sldLayoutId id="2147483788" r:id="rId73"/>
    <p:sldLayoutId id="2147483789" r:id="rId74"/>
    <p:sldLayoutId id="2147483790" r:id="rId75"/>
    <p:sldLayoutId id="2147483791" r:id="rId76"/>
    <p:sldLayoutId id="2147483792" r:id="rId77"/>
    <p:sldLayoutId id="2147483793" r:id="rId7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7585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26 september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340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col.asp" TargetMode="External"/><Relationship Id="rId3" Type="http://schemas.openxmlformats.org/officeDocument/2006/relationships/hyperlink" Target="https://www.w3schools.com/tags/tag_th.asp" TargetMode="External"/><Relationship Id="rId7" Type="http://schemas.openxmlformats.org/officeDocument/2006/relationships/hyperlink" Target="https://www.w3schools.com/tags/tag_colgroup.asp" TargetMode="External"/><Relationship Id="rId2" Type="http://schemas.openxmlformats.org/officeDocument/2006/relationships/hyperlink" Target="https://www.w3schools.com/tags/tag_table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3schools.com/tags/tag_caption.asp" TargetMode="External"/><Relationship Id="rId11" Type="http://schemas.openxmlformats.org/officeDocument/2006/relationships/hyperlink" Target="https://www.w3schools.com/tags/tag_tfoot.asp" TargetMode="External"/><Relationship Id="rId5" Type="http://schemas.openxmlformats.org/officeDocument/2006/relationships/hyperlink" Target="https://www.w3schools.com/tags/tag_td.asp" TargetMode="External"/><Relationship Id="rId10" Type="http://schemas.openxmlformats.org/officeDocument/2006/relationships/hyperlink" Target="https://www.w3schools.com/tags/tag_tbody.asp" TargetMode="External"/><Relationship Id="rId4" Type="http://schemas.openxmlformats.org/officeDocument/2006/relationships/hyperlink" Target="https://www.w3schools.com/tags/tag_tr.asp" TargetMode="External"/><Relationship Id="rId9" Type="http://schemas.openxmlformats.org/officeDocument/2006/relationships/hyperlink" Target="https://www.w3schools.com/tags/tag_thead.as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 dirty="0"/>
              <a:t>Tabellen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4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</a:t>
            </a:r>
            <a:r>
              <a:rPr lang="nl-BE" cap="none" dirty="0"/>
              <a:t>able header</a:t>
            </a:r>
            <a:endParaRPr lang="nl-BE" cap="none" dirty="0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De </a:t>
            </a:r>
            <a:r>
              <a:rPr lang="nl-BE" sz="2000" b="1" dirty="0">
                <a:solidFill>
                  <a:srgbClr val="00A0AE"/>
                </a:solidFill>
              </a:rPr>
              <a:t>&lt;th&gt;</a:t>
            </a:r>
            <a:r>
              <a:rPr lang="nl-BE" sz="2000" dirty="0"/>
              <a:t>-tag definieert één cel in een rij (table header)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Zijn tags die enkel in een </a:t>
            </a:r>
            <a:r>
              <a:rPr lang="nl-BE" sz="2000" b="1" dirty="0">
                <a:solidFill>
                  <a:srgbClr val="00A0AE"/>
                </a:solidFill>
              </a:rPr>
              <a:t>&lt;table&gt; </a:t>
            </a:r>
            <a:r>
              <a:rPr lang="nl-BE" sz="2000" dirty="0"/>
              <a:t>kunnen voorkomen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Tekst van </a:t>
            </a:r>
            <a:r>
              <a:rPr lang="nl-BE" sz="2000" b="1" dirty="0">
                <a:solidFill>
                  <a:srgbClr val="00A0AE"/>
                </a:solidFill>
              </a:rPr>
              <a:t>&lt;th&gt;</a:t>
            </a:r>
            <a:r>
              <a:rPr lang="nl-BE" sz="2000" dirty="0"/>
              <a:t>-tag is standaard </a:t>
            </a:r>
            <a:r>
              <a:rPr lang="nl-BE" sz="2000" b="1" dirty="0">
                <a:solidFill>
                  <a:srgbClr val="EC4B2F"/>
                </a:solidFill>
              </a:rPr>
              <a:t>vetgedrukt</a:t>
            </a:r>
            <a:r>
              <a:rPr lang="nl-BE" sz="2000" dirty="0"/>
              <a:t> en </a:t>
            </a:r>
            <a:r>
              <a:rPr lang="nl-BE" sz="2000" b="1" dirty="0">
                <a:solidFill>
                  <a:srgbClr val="EC4B2F"/>
                </a:solidFill>
              </a:rPr>
              <a:t>gecentreerd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b="1" dirty="0">
              <a:solidFill>
                <a:srgbClr val="EC4B2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Wil je bijvoorbeeld een tabel met </a:t>
            </a:r>
            <a:r>
              <a:rPr lang="nl-BE" sz="2000" b="1" dirty="0"/>
              <a:t>één rij </a:t>
            </a:r>
            <a:r>
              <a:rPr lang="nl-BE" sz="2000" dirty="0"/>
              <a:t>en </a:t>
            </a:r>
            <a:r>
              <a:rPr lang="nl-BE" sz="2000" b="1" dirty="0"/>
              <a:t>twee cellen </a:t>
            </a:r>
            <a:r>
              <a:rPr lang="nl-BE" sz="2000" dirty="0"/>
              <a:t>vetgedrukt in de </a:t>
            </a:r>
            <a:r>
              <a:rPr lang="nl-BE" sz="2000" b="1" dirty="0"/>
              <a:t>header</a:t>
            </a:r>
            <a:r>
              <a:rPr lang="nl-BE" sz="2000" dirty="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lightgray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2000" dirty="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endParaRPr lang="nl-BE" sz="200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D46122F-9498-717E-A572-BB32C8A74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kolom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kolom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table&gt;tr&gt;th{kolom $}*2^tr&gt;td{data $}^tr&gt;td{...}*2</a:t>
            </a:r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466595-B557-BAB5-5F3E-4115AC4D1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29" y="1062430"/>
            <a:ext cx="1879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2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</a:t>
            </a:r>
            <a:br>
              <a:rPr lang="nl-BE" dirty="0"/>
            </a:br>
            <a:r>
              <a:rPr lang="nl-BE" sz="1200" dirty="0"/>
              <a:t>tabel-simpel.html</a:t>
            </a:r>
            <a:endParaRPr lang="nl-BE" sz="1200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25102A5-D8AC-94AC-1460-9333426925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nl-BE" sz="1600" dirty="0">
                <a:solidFill>
                  <a:srgbClr val="0000FF"/>
                </a:solidFill>
                <a:latin typeface="Menlo" panose="020B0609030804020204" pitchFamily="49" charset="0"/>
              </a:rPr>
              <a:t>strips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Oude strips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Recente strips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Suske en Wiske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Jommeke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Basta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>
              <a:lnSpc>
                <a:spcPct val="100000"/>
              </a:lnSpc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FAEABB7-55B5-DB02-2F5A-4B6462D7C2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3971" y="2526125"/>
            <a:ext cx="5322093" cy="3819113"/>
          </a:xfrm>
        </p:spPr>
        <p:txBody>
          <a:bodyPr>
            <a:normAutofit fontScale="85000" lnSpcReduction="20000"/>
          </a:bodyPr>
          <a:lstStyle/>
          <a:p>
            <a:r>
              <a:rPr lang="nl-BE" sz="17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7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collapse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nl-BE" sz="17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separate; */</a:t>
            </a:r>
            <a:endParaRPr lang="nl-BE" sz="17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border-spacing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7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#c03d1e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7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E99677F-A710-8AF8-185C-BDDFED48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205" y="862425"/>
            <a:ext cx="3289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1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Table border-spacing</a:t>
            </a:r>
            <a:endParaRPr lang="nl-BE" sz="2800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Standaard is er een </a:t>
            </a:r>
            <a:r>
              <a:rPr lang="nl-BE" sz="2400" b="1" dirty="0">
                <a:solidFill>
                  <a:srgbClr val="F04C25"/>
                </a:solidFill>
              </a:rPr>
              <a:t>kleine witruimte</a:t>
            </a:r>
            <a:r>
              <a:rPr lang="nl-BE" sz="2400" dirty="0"/>
              <a:t> tussen celranden en tabelrand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Je kan daar van afwijken met het </a:t>
            </a:r>
            <a:r>
              <a:rPr lang="nl-BE" sz="2400" b="1" dirty="0">
                <a:solidFill>
                  <a:srgbClr val="009CAB"/>
                </a:solidFill>
              </a:rPr>
              <a:t>border-spacing </a:t>
            </a:r>
            <a:r>
              <a:rPr lang="nl-BE" sz="2400" dirty="0"/>
              <a:t>attribuut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dirty="0"/>
          </a:p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table.border-spacing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separate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border-spacing</a:t>
            </a:r>
            <a:r>
              <a:rPr lang="nl-BE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5px</a:t>
            </a:r>
            <a:r>
              <a:rPr lang="nl-BE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1rem</a:t>
            </a:r>
            <a:r>
              <a:rPr lang="nl-BE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; </a:t>
            </a:r>
            <a:br>
              <a:rPr lang="nl-BE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5px horizontal spacing, 1rem vertical spacing */</a:t>
            </a:r>
            <a:endParaRPr lang="nl-BE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Menlo" panose="020B060903080402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 dirty="0"/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F129F00-C09D-4375-D244-45BFA740B6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”border-spacing"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&lt;th&gt;Naam&lt;/th&gt;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&lt;th&gt;E-mailadres&lt;/th&gt;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27D9F69-5107-FCE8-3E76-D98E01F6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968" y="4170501"/>
            <a:ext cx="5896098" cy="21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1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Cell padding</a:t>
            </a:r>
            <a:endParaRPr lang="nl-BE" sz="2800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697649" cy="47164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Geef </a:t>
            </a:r>
            <a:r>
              <a:rPr lang="nl-BE" sz="2400" b="1" dirty="0">
                <a:solidFill>
                  <a:srgbClr val="F04C25"/>
                </a:solidFill>
              </a:rPr>
              <a:t>witruimte</a:t>
            </a:r>
            <a:r>
              <a:rPr lang="nl-BE" sz="2400" dirty="0"/>
              <a:t> rond de tekst in een cel via CSS met de </a:t>
            </a:r>
            <a:r>
              <a:rPr lang="nl-BE" sz="2400" b="1" dirty="0">
                <a:solidFill>
                  <a:srgbClr val="009CAB"/>
                </a:solidFill>
              </a:rPr>
              <a:t>padding </a:t>
            </a:r>
            <a:r>
              <a:rPr lang="nl-BE" sz="2400" dirty="0"/>
              <a:t>eigenschap</a:t>
            </a:r>
          </a:p>
          <a:p>
            <a:endParaRPr lang="nl-BE" sz="2400" dirty="0"/>
          </a:p>
          <a:p>
            <a:endParaRPr lang="nl-BE" sz="2400" dirty="0"/>
          </a:p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table.border-spacing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collapse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table.cell-padding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nl-BE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15px TB, 35px LR */</a:t>
            </a:r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text-align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 dirty="0"/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F129F00-C09D-4375-D244-45BFA740B6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3971" y="1628775"/>
            <a:ext cx="5322093" cy="282581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Menlo" panose="020B0609030804020204" pitchFamily="49" charset="0"/>
              </a:rPr>
              <a:t>c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ell-padding"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&lt;th&gt;Naam&lt;/th&gt;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&lt;th&gt;E-mailadres&lt;/th&gt;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8E22993-862A-B011-71CB-35C23AA0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05" y="5106389"/>
            <a:ext cx="4984924" cy="132002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D151FBE-F7DE-4EA3-76C5-F65EB132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305" y="3805729"/>
            <a:ext cx="4885145" cy="12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0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cellen</a:t>
            </a:r>
            <a:br>
              <a:rPr lang="nl-BE" dirty="0"/>
            </a:br>
            <a:r>
              <a:rPr lang="nl-BE" sz="1200" dirty="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sz="2400" dirty="0"/>
              <a:t>Je kan cellen </a:t>
            </a:r>
            <a:r>
              <a:rPr lang="nl-BE" sz="2400" b="1" dirty="0">
                <a:solidFill>
                  <a:srgbClr val="F04C25"/>
                </a:solidFill>
              </a:rPr>
              <a:t>samenvoegen</a:t>
            </a:r>
            <a:r>
              <a:rPr lang="nl-BE" sz="2400" dirty="0"/>
              <a:t> in tabellen</a:t>
            </a:r>
          </a:p>
          <a:p>
            <a:endParaRPr lang="nl-BE" sz="2400" dirty="0"/>
          </a:p>
          <a:p>
            <a:pPr lvl="1"/>
            <a:r>
              <a:rPr lang="nl-BE" sz="2400" b="1" dirty="0"/>
              <a:t>Colspan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b="1" dirty="0"/>
              <a:t>Kolommen</a:t>
            </a:r>
            <a:r>
              <a:rPr lang="nl-BE" sz="2400" dirty="0"/>
              <a:t> samenvoegen</a:t>
            </a:r>
          </a:p>
          <a:p>
            <a:pPr lvl="2">
              <a:buFont typeface="Nunito Light" pitchFamily="2" charset="0"/>
              <a:buChar char="×"/>
            </a:pPr>
            <a:endParaRPr lang="nl-BE" dirty="0"/>
          </a:p>
          <a:p>
            <a:pPr lvl="2">
              <a:buFont typeface="Nunito Light" pitchFamily="2" charset="0"/>
              <a:buChar char="×"/>
            </a:pPr>
            <a:endParaRPr lang="nl-BE" sz="2400" dirty="0"/>
          </a:p>
          <a:p>
            <a:pPr lvl="2">
              <a:buFont typeface="Nunito Light" pitchFamily="2" charset="0"/>
              <a:buChar char="×"/>
            </a:pPr>
            <a:endParaRPr lang="nl-BE" sz="2400" dirty="0"/>
          </a:p>
          <a:p>
            <a:pPr lvl="1"/>
            <a:r>
              <a:rPr lang="nl-BE" sz="2400" b="1" dirty="0"/>
              <a:t>Rowspan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b="1" dirty="0"/>
              <a:t>Rijen</a:t>
            </a:r>
            <a:r>
              <a:rPr lang="nl-BE" sz="2400" dirty="0"/>
              <a:t> samenvoegen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CD9E78-E2F9-21F0-F8DA-C6B8411F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3" y="2266387"/>
            <a:ext cx="2588821" cy="17206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86E0E1-9BBD-31FE-448A-10541D27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13" y="4195350"/>
            <a:ext cx="2971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Table colspan</a:t>
            </a:r>
            <a:br>
              <a:rPr lang="nl-BE" dirty="0"/>
            </a:br>
            <a:r>
              <a:rPr lang="nl-BE" sz="1300" dirty="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Analyseer hoe de tabel is opgebouwd</a:t>
            </a:r>
          </a:p>
          <a:p>
            <a:pPr marL="0" indent="0">
              <a:buNone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3 rijen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Elke rij heeft 3 cellen, behalve de 2</a:t>
            </a:r>
            <a:r>
              <a:rPr lang="nl-BE" baseline="30000" dirty="0"/>
              <a:t>e</a:t>
            </a:r>
            <a:r>
              <a:rPr lang="nl-BE" dirty="0"/>
              <a:t>rij, daar zijn 3 cellen </a:t>
            </a:r>
            <a:r>
              <a:rPr lang="nl-BE" b="1" dirty="0">
                <a:solidFill>
                  <a:srgbClr val="F04C25"/>
                </a:solidFill>
              </a:rPr>
              <a:t>naast elkaar samengevoegd 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686D1BC-488E-1A7B-03DB-D13A04F1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844" y="2052390"/>
            <a:ext cx="4142459" cy="27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6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Table colspan</a:t>
            </a:r>
            <a:br>
              <a:rPr lang="nl-BE" dirty="0"/>
            </a:br>
            <a:r>
              <a:rPr lang="nl-BE" sz="1200" dirty="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6D0FF95-BFC2-A6B4-4B9A-2F2423F132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806074" cy="4716463"/>
          </a:xfrm>
        </p:spPr>
        <p:txBody>
          <a:bodyPr>
            <a:norm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3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colspan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”3"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samengevoegd 4+5+6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7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8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9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7AA9057-7365-013F-FA00-62F9E09DC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938" y="1628775"/>
            <a:ext cx="4142459" cy="27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5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Table rowspan</a:t>
            </a:r>
            <a:br>
              <a:rPr lang="nl-BE" dirty="0"/>
            </a:br>
            <a:r>
              <a:rPr lang="nl-BE" sz="1200" dirty="0"/>
              <a:t>tabel-colspan-rowspan.html</a:t>
            </a:r>
            <a:endParaRPr lang="nl-BE" sz="1200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Analyseer hoe de tabel is opgebouwd</a:t>
            </a:r>
          </a:p>
          <a:p>
            <a:pPr marL="0" indent="0">
              <a:buNone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dirty="0"/>
              <a:t>3 rijen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dirty="0"/>
              <a:t>Rij 1 heeft </a:t>
            </a:r>
            <a:r>
              <a:rPr lang="nl-NL" b="1" dirty="0"/>
              <a:t>3</a:t>
            </a:r>
            <a:r>
              <a:rPr lang="nl-NL" dirty="0"/>
              <a:t> cellen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dirty="0"/>
              <a:t>Rij 2 heeft </a:t>
            </a:r>
            <a:r>
              <a:rPr lang="nl-NL" b="1" dirty="0"/>
              <a:t>3</a:t>
            </a:r>
            <a:r>
              <a:rPr lang="nl-NL" dirty="0"/>
              <a:t> cellen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dirty="0"/>
              <a:t>Rij 3 heeft </a:t>
            </a:r>
            <a:r>
              <a:rPr lang="nl-NL" b="1" dirty="0"/>
              <a:t>2</a:t>
            </a:r>
            <a:r>
              <a:rPr lang="nl-NL" dirty="0"/>
              <a:t> cellen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FD200B5-C0C5-B1FA-7D8D-696196B5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7" y="2057678"/>
            <a:ext cx="4219278" cy="19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Table rowspan</a:t>
            </a:r>
            <a:br>
              <a:rPr lang="nl-BE" dirty="0"/>
            </a:br>
            <a:r>
              <a:rPr lang="nl-BE" sz="1200" dirty="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DC97CE2-1570-CB69-11CD-B38964E66F5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838035" cy="4716463"/>
          </a:xfrm>
        </p:spPr>
        <p:txBody>
          <a:bodyPr>
            <a:norm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3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rowspan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samengevoegd 4+7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5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6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strike="sngStrike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strike="sngStrike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7</a:t>
            </a:r>
            <a:r>
              <a:rPr lang="nl-BE" sz="1600" b="1" strike="sngStrike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8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9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77864D1-E380-EA47-C8CD-B219E364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49" y="2583295"/>
            <a:ext cx="4219278" cy="19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46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 1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Ontwerp onderstaande volgende tabel. </a:t>
            </a:r>
          </a:p>
          <a:p>
            <a:pPr marL="0" indent="0">
              <a:buNone/>
            </a:pPr>
            <a:r>
              <a:rPr lang="nl-BE" dirty="0"/>
              <a:t>Gebruik </a:t>
            </a:r>
            <a:r>
              <a:rPr lang="nl-BE" b="1" dirty="0"/>
              <a:t>th-elementen</a:t>
            </a:r>
            <a:r>
              <a:rPr lang="nl-BE" dirty="0"/>
              <a:t> om de cellen met </a:t>
            </a:r>
            <a:r>
              <a:rPr lang="nl-BE" b="1" dirty="0"/>
              <a:t>achtergrondkleur</a:t>
            </a:r>
            <a:r>
              <a:rPr lang="nl-BE" dirty="0"/>
              <a:t> en </a:t>
            </a:r>
            <a:r>
              <a:rPr lang="nl-BE" b="1" dirty="0"/>
              <a:t>nadruk</a:t>
            </a:r>
            <a:r>
              <a:rPr lang="nl-BE" dirty="0"/>
              <a:t> op te maken. </a:t>
            </a:r>
            <a:endParaRPr lang="nl-BE" b="1" dirty="0">
              <a:solidFill>
                <a:srgbClr val="F04C25"/>
              </a:solidFill>
            </a:endParaRPr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D98F17-96DE-067D-4A02-41746EE96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35" y="2862117"/>
            <a:ext cx="5002812" cy="33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2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31A16CA-5804-150B-6718-F8A432AC3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692301"/>
              </p:ext>
            </p:extLst>
          </p:nvPr>
        </p:nvGraphicFramePr>
        <p:xfrm>
          <a:off x="515936" y="1420431"/>
          <a:ext cx="9807050" cy="4624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3525">
                  <a:extLst>
                    <a:ext uri="{9D8B030D-6E8A-4147-A177-3AD203B41FA5}">
                      <a16:colId xmlns:a16="http://schemas.microsoft.com/office/drawing/2014/main" val="3179078518"/>
                    </a:ext>
                  </a:extLst>
                </a:gridCol>
                <a:gridCol w="4903525">
                  <a:extLst>
                    <a:ext uri="{9D8B030D-6E8A-4147-A177-3AD203B41FA5}">
                      <a16:colId xmlns:a16="http://schemas.microsoft.com/office/drawing/2014/main" val="2755529432"/>
                    </a:ext>
                  </a:extLst>
                </a:gridCol>
              </a:tblGrid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>
                          <a:effectLst/>
                        </a:rPr>
                        <a:t>Tag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82805364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2"/>
                        </a:rPr>
                        <a:t>&lt;table&gt;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Definieert een tabel</a:t>
                      </a:r>
                      <a:endParaRPr lang="nl-BE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390254668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3"/>
                        </a:rPr>
                        <a:t>&lt;th&gt;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Definieert een kopcel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129258704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4"/>
                        </a:rPr>
                        <a:t>&lt;tr&gt;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Definieert een rij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530120106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5"/>
                        </a:rPr>
                        <a:t>&lt;td&gt;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Definieert een cel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77039263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>
                          <a:effectLst/>
                          <a:hlinkClick r:id="rId6"/>
                        </a:rPr>
                        <a:t>&lt;caption&gt;</a:t>
                      </a:r>
                      <a:endParaRPr lang="nl-BE" sz="1400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Definieert een tabelbijschrift</a:t>
                      </a:r>
                      <a:endParaRPr lang="nl-BE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11266140"/>
                  </a:ext>
                </a:extLst>
              </a:tr>
              <a:tr h="455440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>
                          <a:effectLst/>
                          <a:hlinkClick r:id="rId7"/>
                        </a:rPr>
                        <a:t>&lt;colgroup&gt;</a:t>
                      </a:r>
                      <a:endParaRPr lang="nl-BE" sz="1400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Specificeert een groep van één of meer kolommen in een tabel voor opmaak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0365493"/>
                  </a:ext>
                </a:extLst>
              </a:tr>
              <a:tr h="58648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8"/>
                        </a:rPr>
                        <a:t>&lt;col&gt;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Specificeert kolomeigenschappen voor elke kolom binnen een &lt;colgroup&gt;-element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013177843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9"/>
                        </a:rPr>
                        <a:t>&lt;thead&gt;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Groepeert de kopinhoud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397213821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10"/>
                        </a:rPr>
                        <a:t>&lt;tbody&gt;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Groepeert de inhoud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06593658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11"/>
                        </a:rPr>
                        <a:t>&lt;tfoot&gt;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Groepeert de voettekst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5589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0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 2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Ontwerp onderstaande tabel.</a:t>
            </a:r>
            <a:endParaRPr lang="nl-BE" b="1" dirty="0">
              <a:solidFill>
                <a:srgbClr val="F04C25"/>
              </a:solidFill>
            </a:endParaRPr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627DF10-F5B7-1935-D746-356F8CC0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9" y="2488406"/>
            <a:ext cx="28575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3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Geneste tabellen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Het is mogelijk om in een cel van een tabel een andere tabel ontwerpen.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Het gebruik van geneste tabellen wordt over het algemeen </a:t>
            </a:r>
            <a:r>
              <a:rPr lang="nl-BE" b="1" dirty="0"/>
              <a:t>afgeraden</a:t>
            </a:r>
            <a:r>
              <a:rPr lang="nl-BE" dirty="0"/>
              <a:t> vanwege </a:t>
            </a:r>
            <a:r>
              <a:rPr lang="nl-BE" b="1" dirty="0"/>
              <a:t>betere technieken </a:t>
            </a:r>
            <a:r>
              <a:rPr lang="nl-BE" dirty="0"/>
              <a:t>die zijn ontwikkeld, zoals </a:t>
            </a:r>
            <a:r>
              <a:rPr lang="nl-BE" b="1" dirty="0"/>
              <a:t>CSS grid</a:t>
            </a:r>
            <a:r>
              <a:rPr lang="nl-BE" dirty="0"/>
              <a:t> en </a:t>
            </a:r>
            <a:r>
              <a:rPr lang="nl-BE" b="1" dirty="0"/>
              <a:t>flexbox</a:t>
            </a:r>
            <a:r>
              <a:rPr lang="nl-BE" dirty="0"/>
              <a:t>. 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CDB68D7-99F0-AD48-E80A-1A2250B3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90" y="2984239"/>
            <a:ext cx="5032004" cy="33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15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nl-BE" dirty="0"/>
              <a:t>pdracht 3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Ontwerp nu zelf onderstaande geneste tabellen.</a:t>
            </a:r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A882F4B-7C89-4753-BF83-C3225D9BC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97" y="2449849"/>
            <a:ext cx="5032004" cy="33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9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Toegankelijke websites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Tabellen zijn moeilijk voor mensen die surfen met een </a:t>
            </a:r>
            <a:r>
              <a:rPr lang="nl-BE" b="1" dirty="0">
                <a:solidFill>
                  <a:srgbClr val="EC4B2F"/>
                </a:solidFill>
              </a:rPr>
              <a:t>schermlees-programma</a:t>
            </a:r>
            <a:r>
              <a:rPr lang="nl-BE" dirty="0"/>
              <a:t>, voor mensen die niet goed kunnen lezen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Je moet tabellen </a:t>
            </a:r>
            <a:r>
              <a:rPr lang="nl-BE" b="1" dirty="0">
                <a:solidFill>
                  <a:srgbClr val="EC4B2F"/>
                </a:solidFill>
              </a:rPr>
              <a:t>toegankelijker</a:t>
            </a:r>
            <a:r>
              <a:rPr lang="nl-BE" dirty="0"/>
              <a:t> maken door </a:t>
            </a:r>
            <a:r>
              <a:rPr lang="nl-BE" b="1" dirty="0">
                <a:solidFill>
                  <a:srgbClr val="EC4B2F"/>
                </a:solidFill>
              </a:rPr>
              <a:t>voldoende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beschrijvingen</a:t>
            </a:r>
            <a:r>
              <a:rPr lang="nl-BE" dirty="0"/>
              <a:t> mee te geven aan de tabel </a:t>
            </a:r>
          </a:p>
          <a:p>
            <a:endParaRPr lang="nl-BE" dirty="0"/>
          </a:p>
          <a:p>
            <a:pPr marL="400050" lvl="1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9445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Table caption</a:t>
            </a:r>
            <a:br>
              <a:rPr lang="nl-BE" cap="none" dirty="0"/>
            </a:br>
            <a:r>
              <a:rPr lang="nl-BE" sz="1200" cap="none" dirty="0"/>
              <a:t>tabel-caption.html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Met de caption-tag definieer je </a:t>
            </a:r>
            <a:r>
              <a:rPr lang="nl-BE" sz="2400" b="1" dirty="0">
                <a:solidFill>
                  <a:srgbClr val="EC4B2F"/>
                </a:solidFill>
              </a:rPr>
              <a:t>een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bijschrift</a:t>
            </a:r>
            <a:r>
              <a:rPr lang="nl-BE" sz="2400" b="1" dirty="0"/>
              <a:t> </a:t>
            </a:r>
            <a:r>
              <a:rPr lang="nl-BE" sz="2400" dirty="0"/>
              <a:t>bij je tabel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Een caption is een tag dat enkel binnen een </a:t>
            </a:r>
            <a:r>
              <a:rPr lang="nl-BE" sz="2400" b="1" dirty="0">
                <a:solidFill>
                  <a:srgbClr val="00A0AE"/>
                </a:solidFill>
              </a:rPr>
              <a:t>&lt;table&gt;</a:t>
            </a:r>
            <a:r>
              <a:rPr lang="nl-BE" sz="2400" dirty="0"/>
              <a:t>-tag</a:t>
            </a:r>
            <a:r>
              <a:rPr lang="nl-BE" sz="2400" b="1" dirty="0">
                <a:solidFill>
                  <a:srgbClr val="00A0AE"/>
                </a:solidFill>
              </a:rPr>
              <a:t> </a:t>
            </a:r>
            <a:r>
              <a:rPr lang="nl-BE" sz="2400" dirty="0"/>
              <a:t>kan voorkomen vóór de code van de eerste rij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Komt </a:t>
            </a:r>
            <a:r>
              <a:rPr lang="nl-BE" sz="2400" b="1" dirty="0">
                <a:solidFill>
                  <a:srgbClr val="EC4B2F"/>
                </a:solidFill>
              </a:rPr>
              <a:t>standaard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gecentreerd</a:t>
            </a:r>
            <a:r>
              <a:rPr lang="nl-BE" sz="2400" b="1" dirty="0"/>
              <a:t> </a:t>
            </a:r>
            <a:r>
              <a:rPr lang="nl-BE" sz="2400" dirty="0"/>
              <a:t>boven de tabel</a:t>
            </a:r>
            <a:endParaRPr lang="nl-BE" sz="2400" dirty="0">
              <a:ea typeface="Verdana"/>
            </a:endParaRPr>
          </a:p>
          <a:p>
            <a:endParaRPr lang="nl-BE" dirty="0">
              <a:ea typeface="Verdana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315DF3-40AB-D9BC-26B6-1CE98F19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689" y="3559629"/>
            <a:ext cx="4042621" cy="25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Table caption align</a:t>
            </a:r>
            <a:br>
              <a:rPr lang="nl-BE" cap="none" dirty="0"/>
            </a:br>
            <a:r>
              <a:rPr lang="nl-BE" sz="1200" cap="none" dirty="0"/>
              <a:t>tabel-caption.html</a:t>
            </a:r>
            <a:endParaRPr lang="nl-BE" sz="12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A1E3CD-9274-B8CC-E62C-E7BA62B197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nl-BE" sz="1600" dirty="0">
                <a:solidFill>
                  <a:srgbClr val="0000FF"/>
                </a:solidFill>
                <a:latin typeface="Menlo" panose="020B0609030804020204" pitchFamily="49" charset="0"/>
              </a:rPr>
              <a:t>strips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nl-BE" sz="1600" b="1" dirty="0">
                <a:solidFill>
                  <a:srgbClr val="00A0AE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&lt;caption&gt;</a:t>
            </a:r>
            <a:r>
              <a:rPr lang="nl-BE" sz="16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Tabel 1: Stripverhalen</a:t>
            </a:r>
            <a:r>
              <a:rPr lang="nl-BE" sz="1600" b="1" dirty="0">
                <a:solidFill>
                  <a:srgbClr val="00A0AE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&lt;/caption&gt;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Oude strips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Recente strips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Suske en Wiske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Jommeke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Basta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>
              <a:lnSpc>
                <a:spcPct val="100000"/>
              </a:lnSpc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D797931-DDA2-4607-3099-8D297B61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42" y="3674106"/>
            <a:ext cx="3187700" cy="1968500"/>
          </a:xfrm>
          <a:prstGeom prst="rect">
            <a:avLst/>
          </a:prstGeom>
        </p:spPr>
      </p:pic>
      <p:sp>
        <p:nvSpPr>
          <p:cNvPr id="11" name="Tijdelijke aanduiding voor inhoud 1">
            <a:extLst>
              <a:ext uri="{FF2B5EF4-FFF2-40B4-BE49-F238E27FC236}">
                <a16:creationId xmlns:a16="http://schemas.microsoft.com/office/drawing/2014/main" id="{0A5748EC-C548-6601-A40D-15E346701345}"/>
              </a:ext>
            </a:extLst>
          </p:cNvPr>
          <p:cNvSpPr txBox="1">
            <a:spLocks/>
          </p:cNvSpPr>
          <p:nvPr/>
        </p:nvSpPr>
        <p:spPr>
          <a:xfrm>
            <a:off x="6960342" y="1642730"/>
            <a:ext cx="4575336" cy="13739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caption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caption-side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bottom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nl-BE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8611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Good to know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9" name="Tijdelijke aanduiding voor inhoud 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Blokelementen zoals </a:t>
            </a:r>
            <a:r>
              <a:rPr lang="nl-BE" b="1" dirty="0">
                <a:solidFill>
                  <a:srgbClr val="00A0AE"/>
                </a:solidFill>
              </a:rPr>
              <a:t>&lt;div&gt;</a:t>
            </a:r>
            <a:r>
              <a:rPr lang="nl-BE" dirty="0"/>
              <a:t>, </a:t>
            </a:r>
            <a:r>
              <a:rPr lang="nl-BE" b="1" dirty="0">
                <a:solidFill>
                  <a:srgbClr val="00A0AE"/>
                </a:solidFill>
              </a:rPr>
              <a:t>&lt;p&gt;</a:t>
            </a:r>
            <a:r>
              <a:rPr lang="nl-BE" dirty="0"/>
              <a:t>, </a:t>
            </a:r>
            <a:r>
              <a:rPr lang="nl-BE" b="1" dirty="0">
                <a:solidFill>
                  <a:srgbClr val="00A0AE"/>
                </a:solidFill>
              </a:rPr>
              <a:t>&lt;h1&gt;</a:t>
            </a:r>
            <a:r>
              <a:rPr lang="nl-BE" dirty="0"/>
              <a:t>, </a:t>
            </a:r>
            <a:r>
              <a:rPr lang="nl-BE" b="1" dirty="0">
                <a:solidFill>
                  <a:srgbClr val="00A0AE"/>
                </a:solidFill>
              </a:rPr>
              <a:t>&lt;h2&gt;</a:t>
            </a:r>
            <a:r>
              <a:rPr lang="nl-BE" dirty="0">
                <a:solidFill>
                  <a:srgbClr val="00A0AE"/>
                </a:solidFill>
              </a:rPr>
              <a:t> </a:t>
            </a:r>
            <a:r>
              <a:rPr lang="nl-BE" dirty="0"/>
              <a:t>mogen in tabelcellen voorkomen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Een </a:t>
            </a:r>
            <a:r>
              <a:rPr lang="nl-BE" b="1" dirty="0"/>
              <a:t>afbeelding</a:t>
            </a:r>
            <a:r>
              <a:rPr lang="nl-BE" dirty="0"/>
              <a:t> mag in een </a:t>
            </a:r>
            <a:r>
              <a:rPr lang="nl-BE" b="1" dirty="0"/>
              <a:t>tabelcel</a:t>
            </a:r>
            <a:r>
              <a:rPr lang="nl-BE" dirty="0"/>
              <a:t> staan zonder dat daar nog een ander blokelement rond staat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762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Open het voorbeeld </a:t>
            </a:r>
            <a:r>
              <a:rPr lang="nl-BE" b="1" dirty="0">
                <a:solidFill>
                  <a:srgbClr val="F04C25"/>
                </a:solidFill>
              </a:rPr>
              <a:t>voorbeeldtablecolgroup.html</a:t>
            </a:r>
            <a:r>
              <a:rPr lang="nl-BE" dirty="0">
                <a:solidFill>
                  <a:srgbClr val="F04C25"/>
                </a:solidFill>
              </a:rPr>
              <a:t> </a:t>
            </a:r>
            <a:r>
              <a:rPr lang="nl-BE" dirty="0"/>
              <a:t>in je browser.</a:t>
            </a:r>
          </a:p>
          <a:p>
            <a:pPr marL="0" indent="0">
              <a:buNone/>
            </a:pPr>
            <a:endParaRPr lang="nl-NL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Kolommen zijn zo breed als de inhoud van de kolom </a:t>
            </a:r>
            <a:endParaRPr lang="nl-BE" dirty="0">
              <a:ea typeface="Verdana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E1E885D-95E4-F3C3-0020-740DF021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49" y="3513611"/>
            <a:ext cx="5448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  <a:endParaRPr lang="nl-BE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7416781" cy="47164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Met de </a:t>
            </a:r>
            <a:r>
              <a:rPr lang="nl-BE" b="1" dirty="0">
                <a:solidFill>
                  <a:srgbClr val="00A0AE"/>
                </a:solidFill>
              </a:rPr>
              <a:t>&lt;col/&gt;</a:t>
            </a:r>
            <a:r>
              <a:rPr lang="nl-BE" dirty="0"/>
              <a:t>-tag</a:t>
            </a:r>
            <a:r>
              <a:rPr lang="nl-BE" b="1" dirty="0">
                <a:solidFill>
                  <a:srgbClr val="00A0AE"/>
                </a:solidFill>
              </a:rPr>
              <a:t> </a:t>
            </a:r>
            <a:r>
              <a:rPr lang="nl-BE" dirty="0"/>
              <a:t>kun je zelf kolom per kolom controle houden over de breedte van de kolom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Als je de </a:t>
            </a:r>
            <a:r>
              <a:rPr lang="nl-BE" b="1" dirty="0">
                <a:solidFill>
                  <a:srgbClr val="00A0AE"/>
                </a:solidFill>
              </a:rPr>
              <a:t>&lt;col/&gt;</a:t>
            </a:r>
            <a:r>
              <a:rPr lang="nl-BE" dirty="0"/>
              <a:t>-tag</a:t>
            </a:r>
            <a:r>
              <a:rPr lang="nl-BE" b="1" dirty="0">
                <a:solidFill>
                  <a:srgbClr val="00A0AE"/>
                </a:solidFill>
              </a:rPr>
              <a:t> </a:t>
            </a:r>
            <a:r>
              <a:rPr lang="nl-BE" dirty="0"/>
              <a:t>gebruikt, moet dat </a:t>
            </a:r>
            <a:r>
              <a:rPr lang="nl-BE" b="1" dirty="0"/>
              <a:t>na</a:t>
            </a:r>
            <a:r>
              <a:rPr lang="nl-BE" dirty="0"/>
              <a:t> de </a:t>
            </a:r>
            <a:r>
              <a:rPr lang="nl-BE" b="1" dirty="0">
                <a:solidFill>
                  <a:srgbClr val="00A0AE"/>
                </a:solidFill>
              </a:rPr>
              <a:t>&lt;table&gt;</a:t>
            </a:r>
            <a:r>
              <a:rPr lang="nl-BE" dirty="0"/>
              <a:t>-tag, </a:t>
            </a:r>
            <a:r>
              <a:rPr lang="nl-BE" b="1" dirty="0"/>
              <a:t>na</a:t>
            </a:r>
            <a:r>
              <a:rPr lang="nl-BE" dirty="0"/>
              <a:t> de </a:t>
            </a:r>
            <a:r>
              <a:rPr lang="nl-BE" b="1" dirty="0">
                <a:solidFill>
                  <a:srgbClr val="00A0AE"/>
                </a:solidFill>
              </a:rPr>
              <a:t>&lt;caption&gt;</a:t>
            </a:r>
            <a:r>
              <a:rPr lang="nl-BE" dirty="0"/>
              <a:t>-tag</a:t>
            </a:r>
            <a:r>
              <a:rPr lang="nl-BE" b="1" dirty="0"/>
              <a:t> </a:t>
            </a:r>
            <a:r>
              <a:rPr lang="nl-BE" dirty="0"/>
              <a:t>(als die er is) en </a:t>
            </a:r>
            <a:r>
              <a:rPr lang="nl-BE" b="1" dirty="0"/>
              <a:t>voor </a:t>
            </a:r>
            <a:r>
              <a:rPr lang="nl-BE" dirty="0"/>
              <a:t>de eerste rij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/&gt;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dirty="0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 </a:t>
            </a:r>
            <a:r>
              <a:rPr lang="nl-BE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velden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marL="658813" lvl="2" indent="0">
              <a:buNone/>
            </a:pPr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buNone/>
            </a:pPr>
            <a:endParaRPr lang="nl-B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84FB749-D387-0F60-CE56-425580EC9A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02732" y="1628775"/>
            <a:ext cx="3173332" cy="4716463"/>
          </a:xfrm>
        </p:spPr>
        <p:txBody>
          <a:bodyPr/>
          <a:lstStyle/>
          <a:p>
            <a:pPr marL="0" lvl="1" indent="0">
              <a:buNone/>
            </a:pP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.nr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75px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#f4ddd7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lvl="1" indent="0">
              <a:buNone/>
            </a:pPr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.velden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#fdfabe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2992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In de browser</a:t>
            </a:r>
            <a:endParaRPr lang="nl-NL" dirty="0"/>
          </a:p>
          <a:p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CB1FE01-2A6F-4F84-C615-27508E6B9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" y="2972191"/>
            <a:ext cx="10726507" cy="25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8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Tabellen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 dirty="0"/>
              <a:t>Tabellen laten ons toe om </a:t>
            </a:r>
            <a:r>
              <a:rPr lang="nl-BE" sz="2800" b="1" dirty="0">
                <a:solidFill>
                  <a:srgbClr val="EC4B2F"/>
                </a:solidFill>
              </a:rPr>
              <a:t>informatie</a:t>
            </a:r>
            <a:r>
              <a:rPr lang="nl-BE" sz="2800" dirty="0"/>
              <a:t> op een deftige manier te </a:t>
            </a:r>
            <a:r>
              <a:rPr lang="nl-BE" sz="2800" b="1" dirty="0">
                <a:solidFill>
                  <a:srgbClr val="EC4B2F"/>
                </a:solidFill>
              </a:rPr>
              <a:t>structureren</a:t>
            </a:r>
            <a:r>
              <a:rPr lang="nl-BE" sz="2800" dirty="0"/>
              <a:t> en weer te geven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 dirty="0"/>
              <a:t>In een tabel kunnen we zowel </a:t>
            </a:r>
            <a:r>
              <a:rPr lang="nl-BE" sz="2800" b="1" dirty="0">
                <a:solidFill>
                  <a:srgbClr val="EC4B2F"/>
                </a:solidFill>
              </a:rPr>
              <a:t>tekst</a:t>
            </a:r>
            <a:r>
              <a:rPr lang="nl-BE" sz="2800" dirty="0"/>
              <a:t> als </a:t>
            </a:r>
            <a:r>
              <a:rPr lang="nl-BE" sz="2800" b="1" dirty="0">
                <a:solidFill>
                  <a:srgbClr val="EC4B2F"/>
                </a:solidFill>
              </a:rPr>
              <a:t>afbeeldingen</a:t>
            </a:r>
            <a:r>
              <a:rPr lang="nl-BE" sz="2800" dirty="0"/>
              <a:t> weergeven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 dirty="0"/>
              <a:t>Een tabel verdelen we onder in </a:t>
            </a:r>
            <a:r>
              <a:rPr lang="nl-BE" sz="2800" b="1" dirty="0">
                <a:solidFill>
                  <a:srgbClr val="EC4B2F"/>
                </a:solidFill>
              </a:rPr>
              <a:t>rijen</a:t>
            </a:r>
            <a:r>
              <a:rPr lang="nl-BE" sz="2800" dirty="0"/>
              <a:t>, </a:t>
            </a:r>
            <a:r>
              <a:rPr lang="nl-BE" sz="2800" b="1" dirty="0">
                <a:solidFill>
                  <a:srgbClr val="EC4B2F"/>
                </a:solidFill>
              </a:rPr>
              <a:t>kolommen</a:t>
            </a:r>
            <a:r>
              <a:rPr lang="nl-BE" sz="2800" dirty="0"/>
              <a:t> en </a:t>
            </a:r>
            <a:r>
              <a:rPr lang="nl-BE" sz="2800" b="1" dirty="0">
                <a:solidFill>
                  <a:srgbClr val="EC4B2F"/>
                </a:solidFill>
              </a:rPr>
              <a:t>cellen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 dirty="0"/>
              <a:t>De </a:t>
            </a:r>
            <a:r>
              <a:rPr lang="nl-BE" sz="2800" b="1" dirty="0">
                <a:solidFill>
                  <a:srgbClr val="EC4B2F"/>
                </a:solidFill>
              </a:rPr>
              <a:t>opmaak</a:t>
            </a:r>
            <a:r>
              <a:rPr lang="nl-BE" sz="2800" dirty="0"/>
              <a:t> van deze specifieke elementen doen we later met </a:t>
            </a:r>
            <a:r>
              <a:rPr lang="nl-BE" sz="2800" b="1" dirty="0">
                <a:solidFill>
                  <a:srgbClr val="EC4B2F"/>
                </a:solidFill>
              </a:rPr>
              <a:t>CSS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 dirty="0"/>
              <a:t>We gebruiken tabellen </a:t>
            </a:r>
            <a:r>
              <a:rPr lang="nl-BE" sz="2800" b="1" dirty="0">
                <a:solidFill>
                  <a:srgbClr val="EC4B2F"/>
                </a:solidFill>
              </a:rPr>
              <a:t>niet</a:t>
            </a:r>
            <a:r>
              <a:rPr lang="nl-BE" sz="2800" dirty="0"/>
              <a:t> om te lay-outen</a:t>
            </a:r>
          </a:p>
        </p:txBody>
      </p:sp>
    </p:spTree>
    <p:extLst>
      <p:ext uri="{BB962C8B-B14F-4D97-AF65-F5344CB8AC3E}">
        <p14:creationId xmlns:p14="http://schemas.microsoft.com/office/powerpoint/2010/main" val="3467895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r>
              <a:rPr lang="nl-BE" sz="2400" b="1" dirty="0"/>
              <a:t>Verklaring van de code</a:t>
            </a:r>
            <a:endParaRPr lang="nl-NL" sz="2400" b="1" dirty="0"/>
          </a:p>
          <a:p>
            <a:pPr lvl="1"/>
            <a:r>
              <a:rPr lang="nl-BE" sz="2400" dirty="0"/>
              <a:t>De </a:t>
            </a:r>
            <a:r>
              <a:rPr lang="nl-BE" sz="2400" b="1" dirty="0">
                <a:solidFill>
                  <a:srgbClr val="F04C25"/>
                </a:solidFill>
              </a:rPr>
              <a:t>eerste kolom </a:t>
            </a:r>
            <a:r>
              <a:rPr lang="nl-BE" sz="2400" dirty="0"/>
              <a:t>krijgt als breedte 75px en een lichtroze achtergrond</a:t>
            </a:r>
            <a:endParaRPr lang="nl-BE" sz="2400" dirty="0">
              <a:ea typeface="Verdana"/>
            </a:endParaRPr>
          </a:p>
          <a:p>
            <a:pPr lvl="1"/>
            <a:r>
              <a:rPr lang="nl-BE" sz="2400" dirty="0"/>
              <a:t>Voor de </a:t>
            </a:r>
            <a:r>
              <a:rPr lang="nl-BE" sz="2400" b="1" dirty="0">
                <a:solidFill>
                  <a:srgbClr val="F04C25"/>
                </a:solidFill>
              </a:rPr>
              <a:t>tweede kolom </a:t>
            </a:r>
            <a:r>
              <a:rPr lang="nl-BE" sz="2400" dirty="0"/>
              <a:t>mag de browser de breedte bepalen </a:t>
            </a:r>
          </a:p>
          <a:p>
            <a:pPr lvl="1"/>
            <a:r>
              <a:rPr lang="nl-BE" sz="2400" dirty="0"/>
              <a:t>De </a:t>
            </a:r>
            <a:r>
              <a:rPr lang="nl-BE" sz="2400" b="1" dirty="0">
                <a:solidFill>
                  <a:srgbClr val="F04C25"/>
                </a:solidFill>
              </a:rPr>
              <a:t>derde</a:t>
            </a:r>
            <a:r>
              <a:rPr lang="nl-BE" sz="2400" dirty="0"/>
              <a:t> en de </a:t>
            </a:r>
            <a:r>
              <a:rPr lang="nl-BE" sz="2400" b="1" dirty="0">
                <a:solidFill>
                  <a:srgbClr val="F04C25"/>
                </a:solidFill>
              </a:rPr>
              <a:t>vierde kolom </a:t>
            </a:r>
            <a:r>
              <a:rPr lang="nl-BE" sz="2400" dirty="0"/>
              <a:t>krijgen 350px als breedte en een lichtgele achtergrond</a:t>
            </a:r>
            <a:endParaRPr lang="nl-BE" sz="2400" dirty="0">
              <a:ea typeface="Verdana"/>
            </a:endParaRPr>
          </a:p>
          <a:p>
            <a:endParaRPr lang="nl-BE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716B253-0F19-9A22-4C3A-6CBD487BE0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35190" y="1923803"/>
            <a:ext cx="4740874" cy="4421435"/>
          </a:xfrm>
        </p:spPr>
        <p:txBody>
          <a:bodyPr>
            <a:normAutofit fontScale="77500" lnSpcReduction="20000"/>
          </a:bodyPr>
          <a:lstStyle/>
          <a:p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&lt;table </a:t>
            </a:r>
            <a:r>
              <a:rPr lang="nl-BE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"border"</a:t>
            </a: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60000" lvl="2" indent="0"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&lt;caption&gt;</a:t>
            </a:r>
          </a:p>
          <a:p>
            <a:pPr marL="360000" lvl="2" indent="0">
              <a:buNone/>
            </a:pP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Voorbeeldverhalen</a:t>
            </a:r>
          </a:p>
          <a:p>
            <a:pPr marL="360000" lvl="2" indent="0"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&lt;/caption&gt;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/&gt;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dirty="0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 </a:t>
            </a:r>
            <a:r>
              <a:rPr lang="nl-BE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velden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buNone/>
            </a:pP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.nr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75px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#f4ddd7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lvl="1" indent="0">
              <a:buNone/>
            </a:pPr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.velden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#fdfabe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372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group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  <a:endParaRPr lang="nl-BE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6419254" cy="4716463"/>
          </a:xfrm>
        </p:spPr>
        <p:txBody>
          <a:bodyPr vert="horz" lIns="432000" tIns="252000" rIns="432000" bIns="14400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Met</a:t>
            </a:r>
            <a:r>
              <a:rPr lang="nl-BE" sz="2400" dirty="0">
                <a:solidFill>
                  <a:srgbClr val="00A0AE"/>
                </a:solidFill>
              </a:rPr>
              <a:t> </a:t>
            </a:r>
            <a:r>
              <a:rPr lang="nl-BE" sz="2400" b="1" dirty="0">
                <a:solidFill>
                  <a:srgbClr val="00A0AE"/>
                </a:solidFill>
              </a:rPr>
              <a:t>&lt;colgroup&gt; </a:t>
            </a:r>
            <a:r>
              <a:rPr lang="nl-BE" sz="2400" dirty="0"/>
              <a:t>kun je aangeven welke kolommen bij elkaar horen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400" dirty="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b="1" dirty="0">
                <a:solidFill>
                  <a:srgbClr val="00A0AE"/>
                </a:solidFill>
              </a:rPr>
              <a:t>&lt;colgroup&gt; </a:t>
            </a:r>
            <a:r>
              <a:rPr lang="nl-BE" sz="2400" dirty="0"/>
              <a:t>schrijf je voor de code voor de eerste rij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 dirty="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b="1" dirty="0">
                <a:solidFill>
                  <a:srgbClr val="00A0AE"/>
                </a:solidFill>
              </a:rPr>
              <a:t>&lt;colgroup&gt; </a:t>
            </a:r>
            <a:r>
              <a:rPr lang="nl-BE" sz="2400" dirty="0"/>
              <a:t>schrijf je rond </a:t>
            </a:r>
            <a:r>
              <a:rPr lang="nl-BE" sz="2400" b="1" dirty="0">
                <a:solidFill>
                  <a:srgbClr val="00A0AE"/>
                </a:solidFill>
              </a:rPr>
              <a:t>&lt;col/&gt;</a:t>
            </a:r>
            <a:r>
              <a:rPr lang="nl-BE" sz="2400" dirty="0"/>
              <a:t>-tags</a:t>
            </a:r>
            <a:r>
              <a:rPr lang="nl-BE" sz="2400" b="1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 b="1" dirty="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Als je met </a:t>
            </a:r>
            <a:r>
              <a:rPr lang="nl-BE" sz="2400" b="1" dirty="0">
                <a:solidFill>
                  <a:srgbClr val="00A0AE"/>
                </a:solidFill>
              </a:rPr>
              <a:t>&lt;colgroup&gt; </a:t>
            </a:r>
            <a:r>
              <a:rPr lang="nl-BE" sz="2400" dirty="0"/>
              <a:t>werkt, moet je </a:t>
            </a:r>
            <a:r>
              <a:rPr lang="nl-BE" sz="2400" b="1" dirty="0">
                <a:solidFill>
                  <a:srgbClr val="EC4B2F"/>
                </a:solidFill>
              </a:rPr>
              <a:t>alle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00A0AE"/>
                </a:solidFill>
              </a:rPr>
              <a:t>&lt;col/&gt;</a:t>
            </a:r>
            <a:r>
              <a:rPr lang="nl-BE" sz="2400" dirty="0"/>
              <a:t>-tags</a:t>
            </a:r>
            <a:r>
              <a:rPr lang="nl-BE" sz="2400" b="1" dirty="0"/>
              <a:t> </a:t>
            </a:r>
            <a:r>
              <a:rPr lang="nl-BE" sz="2400" dirty="0"/>
              <a:t>in een </a:t>
            </a:r>
            <a:r>
              <a:rPr lang="nl-BE" sz="2400" b="1" dirty="0">
                <a:solidFill>
                  <a:srgbClr val="00A0AE"/>
                </a:solidFill>
              </a:rPr>
              <a:t>&lt;colgroup&gt;</a:t>
            </a:r>
            <a:r>
              <a:rPr lang="nl-BE" sz="2400" dirty="0"/>
              <a:t>-groep onderbrengen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NL" dirty="0"/>
          </a:p>
          <a:p>
            <a:pPr marL="0" indent="0">
              <a:buNone/>
            </a:pPr>
            <a:endParaRPr lang="nl-BE" dirty="0">
              <a:ea typeface="Verdana"/>
            </a:endParaRPr>
          </a:p>
          <a:p>
            <a:endParaRPr lang="nl-BE" sz="3200" dirty="0">
              <a:ea typeface="Verdana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CB09FEF-4575-E3CD-B4C2-E96E0842D9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2706" y="1852551"/>
            <a:ext cx="4123358" cy="4492687"/>
          </a:xfrm>
        </p:spPr>
        <p:txBody>
          <a:bodyPr>
            <a:normAutofit/>
          </a:bodyPr>
          <a:lstStyle/>
          <a:p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&lt;table </a:t>
            </a:r>
            <a:r>
              <a:rPr lang="nl-BE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"border"</a:t>
            </a: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60000" lvl="2" indent="0"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&lt;caption&gt;</a:t>
            </a:r>
          </a:p>
          <a:p>
            <a:pPr marL="720000" lvl="3" indent="0">
              <a:buNone/>
            </a:pP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Voorbeeldverhalen</a:t>
            </a:r>
          </a:p>
          <a:p>
            <a:pPr marL="360000" lvl="2" indent="0"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&lt;/caption&gt;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&lt;colgroup&gt;</a:t>
            </a: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third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&lt;/colgroup&gt;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&lt;colgroup </a:t>
            </a:r>
            <a:r>
              <a:rPr lang="nl-BE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dirty="0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"5"</a:t>
            </a: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&lt;/colgroup&gt;</a:t>
            </a:r>
          </a:p>
          <a:p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1095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group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32</a:t>
            </a:fld>
            <a:endParaRPr lang="nl-BE"/>
          </a:p>
        </p:txBody>
      </p:sp>
      <p:sp>
        <p:nvSpPr>
          <p:cNvPr id="9" name="Tijdelijke aanduiding voor inhoud 8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946713" cy="4716463"/>
          </a:xfrm>
        </p:spPr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Bekijk de opmaak van onderstaande tabel in VSC en  de browser.</a:t>
            </a:r>
            <a:endParaRPr lang="nl-NL" dirty="0"/>
          </a:p>
          <a:p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02634A8-E954-2196-D21F-213EB43090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288336" y="1628775"/>
            <a:ext cx="3387728" cy="4716463"/>
          </a:xfrm>
        </p:spPr>
        <p:txBody>
          <a:bodyPr>
            <a:normAutofit/>
          </a:bodyPr>
          <a:lstStyle/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col.first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#eed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col.second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#ddc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col.third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#ccb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padding-left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colgroup.other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#ded</a:t>
            </a:r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160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B14023B-ADDB-6698-3A11-C1C00123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3701150"/>
            <a:ext cx="7772400" cy="16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2D760-C1BD-627A-D6BD-369FFC8C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</a:t>
            </a:r>
            <a:endParaRPr lang="nl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81021-82CF-932D-C997-E27DEE4CBD4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dirty="0"/>
              <a:t>Programmeren in </a:t>
            </a:r>
            <a:r>
              <a:rPr lang="nl-NL" b="1" dirty="0">
                <a:solidFill>
                  <a:srgbClr val="F04C25"/>
                </a:solidFill>
              </a:rPr>
              <a:t>duo’s</a:t>
            </a:r>
          </a:p>
          <a:p>
            <a:pPr lvl="1"/>
            <a:r>
              <a:rPr lang="nl-NL" b="1" dirty="0">
                <a:solidFill>
                  <a:srgbClr val="F04C25"/>
                </a:solidFill>
              </a:rPr>
              <a:t>Twee programmeurs </a:t>
            </a:r>
            <a:r>
              <a:rPr lang="nl-NL" dirty="0"/>
              <a:t>die samen werken aan </a:t>
            </a:r>
            <a:r>
              <a:rPr lang="nl-NL" b="1" dirty="0">
                <a:solidFill>
                  <a:srgbClr val="F04C25"/>
                </a:solidFill>
              </a:rPr>
              <a:t>hetzelfde stuk code</a:t>
            </a:r>
          </a:p>
          <a:p>
            <a:pPr lvl="1"/>
            <a:r>
              <a:rPr lang="nl-NL" dirty="0"/>
              <a:t>Er is sprake van een duidelijke </a:t>
            </a:r>
            <a:r>
              <a:rPr lang="nl-NL" b="1" dirty="0">
                <a:solidFill>
                  <a:srgbClr val="F04C25"/>
                </a:solidFill>
              </a:rPr>
              <a:t>rolverdeling</a:t>
            </a:r>
          </a:p>
          <a:p>
            <a:pPr lvl="2">
              <a:buFont typeface="Nunito Light" pitchFamily="2" charset="0"/>
              <a:buChar char="×"/>
            </a:pPr>
            <a:r>
              <a:rPr lang="nl-NL" dirty="0"/>
              <a:t>Eerste programmeur is degene die het toetsenbord bedient en de </a:t>
            </a:r>
            <a:r>
              <a:rPr lang="nl-NL" b="1" dirty="0">
                <a:solidFill>
                  <a:srgbClr val="F04C25"/>
                </a:solidFill>
              </a:rPr>
              <a:t>code</a:t>
            </a:r>
            <a:r>
              <a:rPr lang="nl-NL" dirty="0"/>
              <a:t> </a:t>
            </a:r>
            <a:r>
              <a:rPr lang="nl-NL" b="1" dirty="0">
                <a:solidFill>
                  <a:srgbClr val="F04C25"/>
                </a:solidFill>
              </a:rPr>
              <a:t>daadwerkelijk</a:t>
            </a:r>
            <a:r>
              <a:rPr lang="nl-NL" dirty="0"/>
              <a:t> </a:t>
            </a:r>
            <a:r>
              <a:rPr lang="nl-NL" b="1" dirty="0">
                <a:solidFill>
                  <a:srgbClr val="F04C25"/>
                </a:solidFill>
              </a:rPr>
              <a:t>schrijft</a:t>
            </a:r>
          </a:p>
          <a:p>
            <a:pPr lvl="2">
              <a:buFont typeface="Nunito Light" pitchFamily="2" charset="0"/>
              <a:buChar char="×"/>
            </a:pPr>
            <a:r>
              <a:rPr lang="nl-NL" dirty="0"/>
              <a:t>Tweede programmeur heeft een </a:t>
            </a:r>
            <a:r>
              <a:rPr lang="nl-NL" b="1" dirty="0">
                <a:solidFill>
                  <a:srgbClr val="F04C25"/>
                </a:solidFill>
              </a:rPr>
              <a:t>controlerende</a:t>
            </a:r>
            <a:r>
              <a:rPr lang="nl-NL" dirty="0"/>
              <a:t> en </a:t>
            </a:r>
            <a:r>
              <a:rPr lang="nl-NL" b="1" dirty="0">
                <a:solidFill>
                  <a:srgbClr val="F04C25"/>
                </a:solidFill>
              </a:rPr>
              <a:t>vooruitdenkende</a:t>
            </a:r>
            <a:r>
              <a:rPr lang="nl-NL" dirty="0"/>
              <a:t> taak</a:t>
            </a:r>
          </a:p>
          <a:p>
            <a:pPr lvl="1"/>
            <a:r>
              <a:rPr lang="nl-NL" dirty="0"/>
              <a:t>Fouten worden snel </a:t>
            </a:r>
            <a:r>
              <a:rPr lang="nl-NL" b="1" dirty="0">
                <a:solidFill>
                  <a:srgbClr val="F04C25"/>
                </a:solidFill>
              </a:rPr>
              <a:t>opgemerkt</a:t>
            </a:r>
            <a:r>
              <a:rPr lang="nl-NL" dirty="0"/>
              <a:t> en </a:t>
            </a:r>
            <a:r>
              <a:rPr lang="nl-NL" b="1" dirty="0">
                <a:solidFill>
                  <a:srgbClr val="F04C25"/>
                </a:solidFill>
              </a:rPr>
              <a:t>verwijderd</a:t>
            </a:r>
          </a:p>
          <a:p>
            <a:pPr lvl="1"/>
            <a:r>
              <a:rPr lang="nl-NL" dirty="0"/>
              <a:t>Regelmatig </a:t>
            </a:r>
            <a:r>
              <a:rPr lang="nl-NL" b="1" dirty="0">
                <a:solidFill>
                  <a:srgbClr val="F04C25"/>
                </a:solidFill>
              </a:rPr>
              <a:t>wisselen</a:t>
            </a:r>
            <a:r>
              <a:rPr lang="nl-NL" dirty="0"/>
              <a:t> de 2 programmeurs </a:t>
            </a:r>
            <a:r>
              <a:rPr lang="nl-NL" b="1" dirty="0">
                <a:solidFill>
                  <a:srgbClr val="F04C25"/>
                </a:solidFill>
              </a:rPr>
              <a:t>van rol</a:t>
            </a:r>
          </a:p>
          <a:p>
            <a:pPr lvl="1"/>
            <a:r>
              <a:rPr lang="nl-NL" b="1" dirty="0">
                <a:solidFill>
                  <a:srgbClr val="F04C25"/>
                </a:solidFill>
              </a:rPr>
              <a:t>Sterke punten </a:t>
            </a:r>
            <a:r>
              <a:rPr lang="nl-NL" dirty="0"/>
              <a:t>van </a:t>
            </a:r>
            <a:r>
              <a:rPr lang="nl-NL" b="1" dirty="0">
                <a:solidFill>
                  <a:srgbClr val="F04C25"/>
                </a:solidFill>
              </a:rPr>
              <a:t>beide</a:t>
            </a:r>
            <a:r>
              <a:rPr lang="nl-NL" dirty="0"/>
              <a:t> programmeurs worden </a:t>
            </a:r>
            <a:r>
              <a:rPr lang="nl-NL" b="1" dirty="0">
                <a:solidFill>
                  <a:srgbClr val="F04C25"/>
                </a:solidFill>
              </a:rPr>
              <a:t>benut</a:t>
            </a:r>
            <a:endParaRPr lang="nl-BE" b="1" dirty="0">
              <a:solidFill>
                <a:srgbClr val="F04C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9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DDAB8B-C222-9D0C-1D48-A0820A8F7B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34</a:t>
            </a:fld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D349A-F904-E3C5-7698-FF4DE9422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Individueel</a:t>
            </a:r>
            <a:r>
              <a:rPr lang="en-US" dirty="0"/>
              <a:t> of pair programming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</a:t>
            </a:r>
            <a:r>
              <a:rPr lang="nl-BE" cap="none" dirty="0"/>
              <a:t>abel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Definieer het </a:t>
            </a:r>
            <a:r>
              <a:rPr lang="nl-BE" b="1" dirty="0"/>
              <a:t>begin</a:t>
            </a:r>
            <a:r>
              <a:rPr lang="nl-BE" dirty="0"/>
              <a:t> en het </a:t>
            </a:r>
            <a:r>
              <a:rPr lang="nl-BE" b="1" dirty="0"/>
              <a:t>einde</a:t>
            </a:r>
            <a:r>
              <a:rPr lang="nl-BE" dirty="0"/>
              <a:t> van een tabel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Je opent een tabel met </a:t>
            </a:r>
            <a:r>
              <a:rPr lang="nl-BE" b="1" dirty="0">
                <a:solidFill>
                  <a:srgbClr val="00A0AE"/>
                </a:solidFill>
              </a:rPr>
              <a:t>&lt;table&gt; </a:t>
            </a:r>
            <a:r>
              <a:rPr lang="nl-BE" dirty="0"/>
              <a:t>en sluit met </a:t>
            </a:r>
            <a:r>
              <a:rPr lang="nl-BE" b="1" dirty="0">
                <a:solidFill>
                  <a:srgbClr val="00A0AE"/>
                </a:solidFill>
              </a:rPr>
              <a:t>&lt;/table&gt;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053D49C-C503-4898-A873-BD2E36B2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09" y="2648743"/>
            <a:ext cx="73723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Table row</a:t>
            </a:r>
            <a:endParaRPr lang="nl-BE" cap="none" dirty="0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11160127" cy="244895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Het </a:t>
            </a:r>
            <a:r>
              <a:rPr lang="nl-BE" sz="2400" b="1" dirty="0">
                <a:solidFill>
                  <a:srgbClr val="00A0AE"/>
                </a:solidFill>
              </a:rPr>
              <a:t>&lt;tr&gt; </a:t>
            </a:r>
            <a:r>
              <a:rPr lang="nl-BE" sz="2400" dirty="0"/>
              <a:t>element definieert één rij (</a:t>
            </a:r>
            <a:r>
              <a:rPr lang="nl-BE" sz="2400" b="1" dirty="0">
                <a:solidFill>
                  <a:srgbClr val="EC4B2F"/>
                </a:solidFill>
              </a:rPr>
              <a:t>t</a:t>
            </a:r>
            <a:r>
              <a:rPr lang="nl-BE" sz="2400" dirty="0"/>
              <a:t>able </a:t>
            </a:r>
            <a:r>
              <a:rPr lang="nl-BE" sz="2400" b="1" dirty="0">
                <a:solidFill>
                  <a:srgbClr val="EC4B2F"/>
                </a:solidFill>
              </a:rPr>
              <a:t>r</a:t>
            </a:r>
            <a:r>
              <a:rPr lang="nl-BE" sz="2400" dirty="0"/>
              <a:t>ow)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Je opent het met </a:t>
            </a:r>
            <a:r>
              <a:rPr lang="nl-BE" sz="2400" b="1" dirty="0">
                <a:solidFill>
                  <a:srgbClr val="00A0AE"/>
                </a:solidFill>
              </a:rPr>
              <a:t>&lt;tr&gt; </a:t>
            </a:r>
            <a:r>
              <a:rPr lang="nl-BE" sz="2400" dirty="0"/>
              <a:t>en sluit het met </a:t>
            </a:r>
            <a:r>
              <a:rPr lang="nl-BE" sz="2400" b="1" dirty="0">
                <a:solidFill>
                  <a:srgbClr val="00A0AE"/>
                </a:solidFill>
              </a:rPr>
              <a:t>&lt;/tr&gt;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Kan enkel voorkomen in een </a:t>
            </a:r>
            <a:r>
              <a:rPr lang="nl-BE" sz="2400" b="1" dirty="0">
                <a:solidFill>
                  <a:srgbClr val="00A0AE"/>
                </a:solidFill>
              </a:rPr>
              <a:t>&lt;table&gt;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Een </a:t>
            </a:r>
            <a:r>
              <a:rPr lang="nl-BE" sz="2400" b="1" dirty="0">
                <a:solidFill>
                  <a:srgbClr val="EC4B2F"/>
                </a:solidFill>
              </a:rPr>
              <a:t>table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row</a:t>
            </a:r>
            <a:r>
              <a:rPr lang="nl-BE" sz="2400" b="1" dirty="0"/>
              <a:t> </a:t>
            </a:r>
            <a:r>
              <a:rPr lang="nl-BE" sz="2400" dirty="0"/>
              <a:t>zonder </a:t>
            </a:r>
            <a:r>
              <a:rPr lang="nl-BE" sz="2400" b="1" dirty="0">
                <a:solidFill>
                  <a:srgbClr val="EC4B2F"/>
                </a:solidFill>
              </a:rPr>
              <a:t>table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data</a:t>
            </a:r>
            <a:r>
              <a:rPr lang="nl-BE" sz="2400" b="1" dirty="0"/>
              <a:t> </a:t>
            </a:r>
            <a:r>
              <a:rPr lang="nl-BE" sz="2400" dirty="0"/>
              <a:t>of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table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header</a:t>
            </a:r>
            <a:r>
              <a:rPr lang="nl-BE" sz="2400" b="1" dirty="0"/>
              <a:t> </a:t>
            </a:r>
            <a:r>
              <a:rPr lang="nl-BE" sz="2400" dirty="0"/>
              <a:t>geeft niets weer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400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Wil je </a:t>
            </a:r>
            <a:r>
              <a:rPr lang="nl-BE" sz="2400" b="1" dirty="0"/>
              <a:t>twee rijen </a:t>
            </a:r>
            <a:r>
              <a:rPr lang="nl-BE" sz="2400" dirty="0"/>
              <a:t>in je tabel?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9220CA6-C260-96AA-FC39-FB53AD651FE5}"/>
              </a:ext>
            </a:extLst>
          </p:cNvPr>
          <p:cNvSpPr txBox="1"/>
          <p:nvPr/>
        </p:nvSpPr>
        <p:spPr>
          <a:xfrm>
            <a:off x="897894" y="4217838"/>
            <a:ext cx="5198105" cy="1569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&lt;tr&gt;&lt;/tr&gt;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&lt;tr&gt;&lt;/tr&gt;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table&gt;tr*2 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092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</a:t>
            </a:r>
            <a:r>
              <a:rPr lang="nl-BE" cap="none" dirty="0"/>
              <a:t>able data</a:t>
            </a:r>
            <a:endParaRPr lang="nl-BE" cap="none" dirty="0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De </a:t>
            </a:r>
            <a:r>
              <a:rPr lang="nl-BE" sz="2000" b="1" dirty="0">
                <a:solidFill>
                  <a:srgbClr val="00A0AE"/>
                </a:solidFill>
              </a:rPr>
              <a:t>&lt;td&gt;</a:t>
            </a:r>
            <a:r>
              <a:rPr lang="nl-BE" sz="2000" dirty="0"/>
              <a:t>-tag</a:t>
            </a:r>
            <a:r>
              <a:rPr lang="nl-BE" sz="2000" dirty="0">
                <a:solidFill>
                  <a:srgbClr val="00A0AE"/>
                </a:solidFill>
              </a:rPr>
              <a:t> </a:t>
            </a:r>
            <a:r>
              <a:rPr lang="nl-BE" sz="2000" dirty="0"/>
              <a:t>definieert één cel in een rij (</a:t>
            </a:r>
            <a:r>
              <a:rPr lang="nl-BE" sz="2000" b="1" dirty="0">
                <a:solidFill>
                  <a:srgbClr val="EC4B2F"/>
                </a:solidFill>
              </a:rPr>
              <a:t>t</a:t>
            </a:r>
            <a:r>
              <a:rPr lang="nl-BE" sz="2000" dirty="0"/>
              <a:t>able </a:t>
            </a:r>
            <a:r>
              <a:rPr lang="nl-BE" sz="2000" b="1" dirty="0">
                <a:solidFill>
                  <a:srgbClr val="EC4B2F"/>
                </a:solidFill>
              </a:rPr>
              <a:t>d</a:t>
            </a:r>
            <a:r>
              <a:rPr lang="nl-BE" sz="2000" dirty="0"/>
              <a:t>ata)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Zijn tags die enkel binnen een </a:t>
            </a:r>
            <a:r>
              <a:rPr lang="nl-BE" sz="2000" b="1" dirty="0">
                <a:solidFill>
                  <a:srgbClr val="00A0AE"/>
                </a:solidFill>
              </a:rPr>
              <a:t>&lt;table&gt;</a:t>
            </a:r>
            <a:r>
              <a:rPr lang="nl-BE" sz="2000" dirty="0"/>
              <a:t>-tag</a:t>
            </a:r>
            <a:r>
              <a:rPr lang="nl-BE" sz="2000" b="1" dirty="0">
                <a:solidFill>
                  <a:srgbClr val="00A0AE"/>
                </a:solidFill>
              </a:rPr>
              <a:t> </a:t>
            </a:r>
            <a:r>
              <a:rPr lang="nl-BE" sz="2000" dirty="0"/>
              <a:t>kunnen voorkomen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Wil je bijvoorbeeld een tabel met </a:t>
            </a:r>
            <a:r>
              <a:rPr lang="nl-BE" sz="2000" b="1" dirty="0"/>
              <a:t>één rij </a:t>
            </a:r>
            <a:r>
              <a:rPr lang="nl-BE" sz="2000" dirty="0"/>
              <a:t>en </a:t>
            </a:r>
            <a:r>
              <a:rPr lang="nl-BE" sz="2000" b="1" dirty="0"/>
              <a:t>drie cellen</a:t>
            </a:r>
            <a:r>
              <a:rPr lang="nl-BE" sz="2000" dirty="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3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table&gt;tr&gt;td*3{cel $} 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nl-BE" sz="2000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C5E47B54-7CB1-2E4C-19B7-BB82EF6D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755" y="1543868"/>
            <a:ext cx="3325260" cy="11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4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</a:t>
            </a:r>
            <a:r>
              <a:rPr lang="nl-BE" cap="none" dirty="0"/>
              <a:t>able data</a:t>
            </a:r>
            <a:endParaRPr lang="nl-BE" cap="none" dirty="0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Wil je bijvoorbeeld een tabel met </a:t>
            </a:r>
            <a:r>
              <a:rPr lang="nl-BE" sz="2000" b="1" dirty="0"/>
              <a:t>3 rijen </a:t>
            </a:r>
            <a:r>
              <a:rPr lang="nl-BE" sz="2000" dirty="0"/>
              <a:t>en </a:t>
            </a:r>
            <a:r>
              <a:rPr lang="nl-BE" sz="2000" b="1" dirty="0"/>
              <a:t>twee cellen</a:t>
            </a:r>
            <a:r>
              <a:rPr lang="nl-BE" sz="2000" dirty="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table&gt;tr*3&gt;td*2{cel $} 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nl-BE" sz="20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93F50A7-838D-8FDB-B719-F058EDB6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13" y="2395403"/>
            <a:ext cx="2908053" cy="30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0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Border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14" name="Tijdelijke aanduiding voor inhoud 13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580064" cy="47164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dirty="0"/>
              <a:t>Het </a:t>
            </a:r>
            <a:r>
              <a:rPr lang="nl-BE" b="1" dirty="0"/>
              <a:t>border</a:t>
            </a:r>
            <a:r>
              <a:rPr lang="nl-BE" dirty="0"/>
              <a:t> attribuut definieert de </a:t>
            </a:r>
            <a:r>
              <a:rPr lang="nl-BE" b="1" dirty="0">
                <a:solidFill>
                  <a:srgbClr val="F04C25"/>
                </a:solidFill>
              </a:rPr>
              <a:t>dikte</a:t>
            </a:r>
            <a:r>
              <a:rPr lang="nl-BE" dirty="0"/>
              <a:t>, de </a:t>
            </a:r>
            <a:r>
              <a:rPr lang="nl-BE" b="1" dirty="0">
                <a:solidFill>
                  <a:srgbClr val="F04C25"/>
                </a:solidFill>
              </a:rPr>
              <a:t>stijl</a:t>
            </a:r>
            <a:r>
              <a:rPr lang="nl-BE" dirty="0"/>
              <a:t> en de </a:t>
            </a:r>
            <a:r>
              <a:rPr lang="nl-BE" b="1" dirty="0">
                <a:solidFill>
                  <a:srgbClr val="F04C25"/>
                </a:solidFill>
              </a:rPr>
              <a:t>kleur</a:t>
            </a:r>
            <a:r>
              <a:rPr lang="nl-BE" dirty="0"/>
              <a:t> van de buitenrand rond de tabel en de randen rond elke cel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dirty="0"/>
              <a:t>De </a:t>
            </a:r>
            <a:r>
              <a:rPr lang="nl-BE" b="1" dirty="0">
                <a:solidFill>
                  <a:srgbClr val="F04C25"/>
                </a:solidFill>
              </a:rPr>
              <a:t>waarde</a:t>
            </a:r>
            <a:r>
              <a:rPr lang="nl-BE" dirty="0"/>
              <a:t> van de border wordt uitgedrukt in </a:t>
            </a:r>
            <a:r>
              <a:rPr lang="nl-BE" b="1" dirty="0">
                <a:solidFill>
                  <a:srgbClr val="F04C25"/>
                </a:solidFill>
              </a:rPr>
              <a:t>pixels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3C22A41E-E557-30C0-7AE4-7C62661116F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9BEFCB8-6707-41C9-8F07-06D321F4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95" y="3667938"/>
            <a:ext cx="5142507" cy="288564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DDD986-762A-16E0-3D67-A03EB561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863" y="4664075"/>
            <a:ext cx="1841500" cy="609600"/>
          </a:xfrm>
          <a:prstGeom prst="rect">
            <a:avLst/>
          </a:prstGeom>
        </p:spPr>
      </p:pic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8A52820E-D6DB-FDC8-5884-E66E5C1F8A02}"/>
              </a:ext>
            </a:extLst>
          </p:cNvPr>
          <p:cNvSpPr txBox="1">
            <a:spLocks/>
          </p:cNvSpPr>
          <p:nvPr/>
        </p:nvSpPr>
        <p:spPr>
          <a:xfrm>
            <a:off x="6353971" y="1628775"/>
            <a:ext cx="5322093" cy="244990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200" dirty="0">
                <a:solidFill>
                  <a:srgbClr val="800000"/>
                </a:solidFill>
                <a:latin typeface="Menlo" panose="020B0609030804020204" pitchFamily="49" charset="0"/>
              </a:rPr>
              <a:t>table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E50000"/>
                </a:solidFill>
                <a:latin typeface="Menlo" panose="020B0609030804020204" pitchFamily="49" charset="0"/>
              </a:rPr>
              <a:t>margin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 dirty="0">
                <a:solidFill>
                  <a:srgbClr val="098658"/>
                </a:solidFill>
                <a:latin typeface="Menlo" panose="020B0609030804020204" pitchFamily="49" charset="0"/>
              </a:rPr>
              <a:t>1em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008000"/>
                </a:solidFill>
                <a:latin typeface="Menlo" panose="020B0609030804020204" pitchFamily="49" charset="0"/>
              </a:rPr>
              <a:t>/* 1em means "equal to the current font size" */</a:t>
            </a:r>
            <a:endParaRPr lang="nl-BE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E50000"/>
                </a:solidFill>
                <a:latin typeface="Menlo" panose="020B0609030804020204" pitchFamily="49" charset="0"/>
              </a:rPr>
              <a:t>border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 dirty="0">
                <a:solidFill>
                  <a:srgbClr val="0451A5"/>
                </a:solidFill>
                <a:latin typeface="Menlo" panose="020B0609030804020204" pitchFamily="49" charset="0"/>
              </a:rPr>
              <a:t>solid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 dirty="0">
                <a:solidFill>
                  <a:srgbClr val="098658"/>
                </a:solidFill>
                <a:latin typeface="Menlo" panose="020B0609030804020204" pitchFamily="49" charset="0"/>
              </a:rPr>
              <a:t>1px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 dirty="0">
                <a:solidFill>
                  <a:srgbClr val="0451A5"/>
                </a:solidFill>
                <a:latin typeface="Menlo" panose="020B0609030804020204" pitchFamily="49" charset="0"/>
              </a:rPr>
              <a:t>#000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E50000"/>
                </a:solidFill>
                <a:latin typeface="Menlo" panose="020B0609030804020204" pitchFamily="49" charset="0"/>
              </a:rPr>
              <a:t>border-collapse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 dirty="0">
                <a:solidFill>
                  <a:srgbClr val="0451A5"/>
                </a:solidFill>
                <a:latin typeface="Menlo" panose="020B0609030804020204" pitchFamily="49" charset="0"/>
              </a:rPr>
              <a:t>collapse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nl-BE" sz="1200" dirty="0">
                <a:solidFill>
                  <a:srgbClr val="008000"/>
                </a:solidFill>
                <a:latin typeface="Menlo" panose="020B0609030804020204" pitchFamily="49" charset="0"/>
              </a:rPr>
              <a:t>/* separate; *</a:t>
            </a:r>
            <a:r>
              <a:rPr lang="nl-BE" sz="1200" dirty="0">
                <a:solidFill>
                  <a:schemeClr val="accent5">
                    <a:lumMod val="50000"/>
                  </a:schemeClr>
                </a:solidFill>
                <a:latin typeface="Menlo" panose="020B0609030804020204" pitchFamily="49" charset="0"/>
              </a:rPr>
              <a:t>/</a:t>
            </a:r>
          </a:p>
          <a:p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nl-BE" sz="1200" dirty="0">
                <a:solidFill>
                  <a:srgbClr val="800000"/>
                </a:solidFill>
                <a:latin typeface="Menlo" panose="020B0609030804020204" pitchFamily="49" charset="0"/>
              </a:rPr>
              <a:t>td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E50000"/>
                </a:solidFill>
                <a:latin typeface="Menlo" panose="020B0609030804020204" pitchFamily="49" charset="0"/>
              </a:rPr>
              <a:t>border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 dirty="0">
                <a:solidFill>
                  <a:srgbClr val="0451A5"/>
                </a:solidFill>
                <a:latin typeface="Menlo" panose="020B0609030804020204" pitchFamily="49" charset="0"/>
              </a:rPr>
              <a:t>solid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 dirty="0">
                <a:solidFill>
                  <a:srgbClr val="098658"/>
                </a:solidFill>
                <a:latin typeface="Menlo" panose="020B0609030804020204" pitchFamily="49" charset="0"/>
              </a:rPr>
              <a:t>1px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 dirty="0">
                <a:solidFill>
                  <a:srgbClr val="0451A5"/>
                </a:solidFill>
                <a:latin typeface="Menlo" panose="020B0609030804020204" pitchFamily="49" charset="0"/>
              </a:rPr>
              <a:t>#000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E50000"/>
                </a:solidFill>
                <a:latin typeface="Menlo" panose="020B0609030804020204" pitchFamily="49" charset="0"/>
              </a:rPr>
              <a:t>padding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 dirty="0">
                <a:solidFill>
                  <a:srgbClr val="098658"/>
                </a:solidFill>
                <a:latin typeface="Menlo" panose="020B0609030804020204" pitchFamily="49" charset="0"/>
              </a:rPr>
              <a:t>5px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1E7830F-472C-C1C9-81CD-2CF3C150F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411" y="4610494"/>
            <a:ext cx="199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85923313-C4CC-D082-49E5-E4AE2DB6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00" y="1420431"/>
            <a:ext cx="5892800" cy="11938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Border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4874202" cy="4716463"/>
          </a:xfrm>
        </p:spPr>
        <p:txBody>
          <a:bodyPr>
            <a:normAutofit/>
          </a:bodyPr>
          <a:lstStyle/>
          <a:p>
            <a:r>
              <a:rPr lang="nl-BE" dirty="0"/>
              <a:t>Als je het border attribuut niet zelf instelt, worden er </a:t>
            </a:r>
            <a:r>
              <a:rPr lang="nl-BE" b="1" dirty="0">
                <a:solidFill>
                  <a:srgbClr val="F04C25"/>
                </a:solidFill>
              </a:rPr>
              <a:t>geen randen </a:t>
            </a:r>
            <a:r>
              <a:rPr lang="nl-BE" dirty="0"/>
              <a:t>getoond.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7B04AA6-1C8F-0353-5899-B81F4D07383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70171" y="2737668"/>
            <a:ext cx="5405893" cy="3607570"/>
          </a:xfrm>
        </p:spPr>
        <p:txBody>
          <a:bodyPr>
            <a:normAutofit/>
          </a:bodyPr>
          <a:lstStyle/>
          <a:p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Naam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E-mailadres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Niels Mangelschots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Stijn Willekens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niels.mangelschots@thomasmore.be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9425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stijn.willekens@thomasmore.be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4501927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4DC83BB6-E598-4EC6-8615-C66E7DC5C27A}">
  <ds:schemaRefs>
    <ds:schemaRef ds:uri="3f990481-ab93-40a5-af1d-fa0a4386eb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5977</TotalTime>
  <Words>2293</Words>
  <Application>Microsoft Office PowerPoint</Application>
  <PresentationFormat>Breedbeeld</PresentationFormat>
  <Paragraphs>454</Paragraphs>
  <Slides>34</Slides>
  <Notes>5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34</vt:i4>
      </vt:variant>
    </vt:vector>
  </HeadingPairs>
  <TitlesOfParts>
    <vt:vector size="37" baseType="lpstr">
      <vt:lpstr>WIT</vt:lpstr>
      <vt:lpstr>ORANJE</vt:lpstr>
      <vt:lpstr>BLAUW</vt:lpstr>
      <vt:lpstr>Websites</vt:lpstr>
      <vt:lpstr>Overzicht</vt:lpstr>
      <vt:lpstr>Tabellen</vt:lpstr>
      <vt:lpstr>Tabel</vt:lpstr>
      <vt:lpstr>Table row</vt:lpstr>
      <vt:lpstr>Table data</vt:lpstr>
      <vt:lpstr>Table data</vt:lpstr>
      <vt:lpstr>Border</vt:lpstr>
      <vt:lpstr>Border</vt:lpstr>
      <vt:lpstr>Table header</vt:lpstr>
      <vt:lpstr>Voorbeeld  tabel-simpel.html</vt:lpstr>
      <vt:lpstr>Table border-spacing</vt:lpstr>
      <vt:lpstr>Cell padding</vt:lpstr>
      <vt:lpstr>Samenvoegen van cellen tabel-colspan-rowspan.html</vt:lpstr>
      <vt:lpstr>Table colspan tabel-colspan-rowspan.html</vt:lpstr>
      <vt:lpstr>Table colspan tabel-colspan-rowspan.html</vt:lpstr>
      <vt:lpstr>Table rowspan tabel-colspan-rowspan.html</vt:lpstr>
      <vt:lpstr>Table rowspan tabel-colspan-rowspan.html</vt:lpstr>
      <vt:lpstr>Opdracht 1</vt:lpstr>
      <vt:lpstr>Opdracht 2</vt:lpstr>
      <vt:lpstr>Geneste tabellen</vt:lpstr>
      <vt:lpstr>Opdracht 3</vt:lpstr>
      <vt:lpstr>Toegankelijke websites</vt:lpstr>
      <vt:lpstr>Table caption tabel-caption.html</vt:lpstr>
      <vt:lpstr>Table caption align tabel-caption.html</vt:lpstr>
      <vt:lpstr>Good to know</vt:lpstr>
      <vt:lpstr>Table column element voorbeeldtablecolgroup.html</vt:lpstr>
      <vt:lpstr>Table column element voorbeeldtablecolgroup.html</vt:lpstr>
      <vt:lpstr>Table column element voorbeeldtablecolgroup.html</vt:lpstr>
      <vt:lpstr>Table column element voorbeeldtablecolgroup.html</vt:lpstr>
      <vt:lpstr>Table column group element voorbeeldtablecolgroup.html</vt:lpstr>
      <vt:lpstr>Table column group element voorbeeldtablecolgroup.html</vt:lpstr>
      <vt:lpstr>Pair programming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1246</cp:revision>
  <dcterms:created xsi:type="dcterms:W3CDTF">2020-09-28T10:08:39Z</dcterms:created>
  <dcterms:modified xsi:type="dcterms:W3CDTF">2024-09-26T10:46:41Z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2023-09-06T09:30:00Z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69e71fd5-6241-4d77-ae50-17d9412b607c</vt:lpwstr>
  </property>
  <property fmtid="{D5CDD505-2E9C-101B-9397-08002B2CF9AE}" pid="9" name="MSIP_Label_c337be75-dfbb-4261-9834-ac247c7dde13_ContentBits">
    <vt:lpwstr>0</vt:lpwstr>
  </property>
</Properties>
</file>